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1"/>
  </p:notesMasterIdLst>
  <p:handoutMasterIdLst>
    <p:handoutMasterId r:id="rId22"/>
  </p:handoutMasterIdLst>
  <p:sldIdLst>
    <p:sldId id="1309" r:id="rId6"/>
    <p:sldId id="1342" r:id="rId7"/>
    <p:sldId id="1344" r:id="rId8"/>
    <p:sldId id="1345" r:id="rId9"/>
    <p:sldId id="1346" r:id="rId10"/>
    <p:sldId id="1347" r:id="rId11"/>
    <p:sldId id="1348" r:id="rId12"/>
    <p:sldId id="1354" r:id="rId13"/>
    <p:sldId id="1355" r:id="rId14"/>
    <p:sldId id="1349" r:id="rId15"/>
    <p:sldId id="1350" r:id="rId16"/>
    <p:sldId id="1353" r:id="rId17"/>
    <p:sldId id="1352" r:id="rId18"/>
    <p:sldId id="1351" r:id="rId19"/>
    <p:sldId id="1341"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Lst>
        </p14:section>
        <p14:section name="White Template" id="{5B0B8DFF-57E5-4D4B-BA72-542DF84B8E2F}">
          <p14:sldIdLst>
            <p14:sldId id="1342"/>
            <p14:sldId id="1344"/>
            <p14:sldId id="1345"/>
            <p14:sldId id="1346"/>
            <p14:sldId id="1347"/>
            <p14:sldId id="1348"/>
            <p14:sldId id="1354"/>
            <p14:sldId id="1355"/>
            <p14:sldId id="1349"/>
            <p14:sldId id="1350"/>
            <p14:sldId id="1353"/>
            <p14:sldId id="1352"/>
            <p14:sldId id="1351"/>
          </p14:sldIdLst>
        </p14:section>
        <p14:section name="Color Template" id="{A073DAE3-B461-442F-A3D3-6642BD875E45}">
          <p14:sldIdLst>
            <p14:sldId id="13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FFFFF"/>
    <a:srgbClr val="002050"/>
    <a:srgbClr val="0078D7"/>
    <a:srgbClr val="00188F"/>
    <a:srgbClr val="107C10"/>
    <a:srgbClr val="008272"/>
    <a:srgbClr val="B4009E"/>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465" autoAdjust="0"/>
  </p:normalViewPr>
  <p:slideViewPr>
    <p:cSldViewPr>
      <p:cViewPr>
        <p:scale>
          <a:sx n="75" d="100"/>
          <a:sy n="75" d="100"/>
        </p:scale>
        <p:origin x="1836" y="942"/>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76" d="100"/>
          <a:sy n="76" d="100"/>
        </p:scale>
        <p:origin x="40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6A1327-0AC3-41A2-84AC-3AFF5758661B}" type="datetime8">
              <a:rPr lang="en-US" smtClean="0">
                <a:latin typeface="Segoe UI" pitchFamily="34" charset="0"/>
              </a:rPr>
              <a:t>5/31/2017 6:20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A9E72A3-73C3-4EC0-976B-555052BC0BC2}" type="datetime8">
              <a:rPr lang="en-US" smtClean="0"/>
              <a:t>5/31/2017 6:20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06EF3E9-8989-41CF-8301-C50DFCD1A107}" type="datetime8">
              <a:rPr lang="en-US" smtClean="0"/>
              <a:t>5/31/2017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653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27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6867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5/31/2017 6:22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48561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7255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2014</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2254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377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6658603-66F5-4A92-AAFB-6567410CF179}" type="datetime8">
              <a:rPr lang="en-US" smtClean="0">
                <a:solidFill>
                  <a:prstClr val="black"/>
                </a:solidFill>
              </a:rPr>
              <a:t>5/31/2017 6:20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95923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9435"/>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15" name="Group 14"/>
          <p:cNvGrpSpPr>
            <a:grpSpLocks noChangeAspect="1"/>
          </p:cNvGrpSpPr>
          <p:nvPr userDrawn="1"/>
        </p:nvGrpSpPr>
        <p:grpSpPr bwMode="gray">
          <a:xfrm>
            <a:off x="457200" y="6159435"/>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hyperlink" Target="https://portal.office.com/" TargetMode="External"/><Relationship Id="rId13" Type="http://schemas.openxmlformats.org/officeDocument/2006/relationships/hyperlink" Target="http://dev.apps.microsoft.com/" TargetMode="External"/><Relationship Id="rId3" Type="http://schemas.openxmlformats.org/officeDocument/2006/relationships/hyperlink" Target="https://portal.azure.com/" TargetMode="External"/><Relationship Id="rId7" Type="http://schemas.openxmlformats.org/officeDocument/2006/relationships/hyperlink" Target="http://dev.office.com/" TargetMode="External"/><Relationship Id="rId12" Type="http://schemas.openxmlformats.org/officeDocument/2006/relationships/hyperlink" Target="https://github.com/OfficeDev?q=edu" TargetMode="External"/><Relationship Id="rId2" Type="http://schemas.openxmlformats.org/officeDocument/2006/relationships/hyperlink" Target="https://azure.microsoft.com/en-us/pricing/free-trial/" TargetMode="External"/><Relationship Id="rId1" Type="http://schemas.openxmlformats.org/officeDocument/2006/relationships/slideLayout" Target="../slideLayouts/slideLayout7.xml"/><Relationship Id="rId6" Type="http://schemas.openxmlformats.org/officeDocument/2006/relationships/hyperlink" Target="https://my.visualstudio.com/" TargetMode="External"/><Relationship Id="rId11" Type="http://schemas.openxmlformats.org/officeDocument/2006/relationships/hyperlink" Target="http://www.github.com/azurecat-gsi" TargetMode="External"/><Relationship Id="rId5" Type="http://schemas.openxmlformats.org/officeDocument/2006/relationships/hyperlink" Target="https://www.visualstudio.com/dev-essentials/" TargetMode="External"/><Relationship Id="rId10" Type="http://schemas.openxmlformats.org/officeDocument/2006/relationships/hyperlink" Target="http://www.github.com/azure" TargetMode="External"/><Relationship Id="rId4" Type="http://schemas.openxmlformats.org/officeDocument/2006/relationships/hyperlink" Target="http://www.github.com/" TargetMode="External"/><Relationship Id="rId9" Type="http://schemas.openxmlformats.org/officeDocument/2006/relationships/hyperlink" Target="http://www.github.com/office-dev" TargetMode="External"/><Relationship Id="rId14" Type="http://schemas.openxmlformats.org/officeDocument/2006/relationships/hyperlink" Target="https://www.bingmapsportal.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Developer Environment Setup</a:t>
            </a:r>
          </a:p>
        </p:txBody>
      </p:sp>
      <p:sp>
        <p:nvSpPr>
          <p:cNvPr id="3" name="Text Placeholder 2"/>
          <p:cNvSpPr>
            <a:spLocks noGrp="1"/>
          </p:cNvSpPr>
          <p:nvPr>
            <p:ph type="body" sz="quarter" idx="14"/>
          </p:nvPr>
        </p:nvSpPr>
        <p:spPr>
          <a:xfrm>
            <a:off x="274638" y="3956050"/>
            <a:ext cx="5943664" cy="1828800"/>
          </a:xfrm>
        </p:spPr>
        <p:txBody>
          <a:bodyPr/>
          <a:lstStyle/>
          <a:p>
            <a:pPr lvl="0"/>
            <a:r>
              <a:rPr lang="en-US" sz="2800" b="1" dirty="0"/>
              <a:t>Hands on Lab</a:t>
            </a:r>
          </a:p>
          <a:p>
            <a:pPr lvl="0"/>
            <a:endParaRPr lang="en-US" sz="1600" dirty="0">
              <a:latin typeface="Segoe UI"/>
            </a:endParaRPr>
          </a:p>
          <a:p>
            <a:pPr lvl="0"/>
            <a:r>
              <a:rPr lang="en-US" sz="1800" dirty="0">
                <a:latin typeface="Segoe UI"/>
              </a:rPr>
              <a:t>Questions: brand@microsoft.com</a:t>
            </a: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72427" y="1668462"/>
            <a:ext cx="6927210" cy="4705489"/>
          </a:xfrm>
          <a:prstGeom prst="rect">
            <a:avLst/>
          </a:prstGeom>
        </p:spPr>
      </p:pic>
      <p:sp>
        <p:nvSpPr>
          <p:cNvPr id="5" name="Title 1"/>
          <p:cNvSpPr txBox="1">
            <a:spLocks/>
          </p:cNvSpPr>
          <p:nvPr/>
        </p:nvSpPr>
        <p:spPr>
          <a:xfrm>
            <a:off x="275544" y="205927"/>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t>Azure Code Samples</a:t>
            </a:r>
          </a:p>
        </p:txBody>
      </p:sp>
      <p:sp>
        <p:nvSpPr>
          <p:cNvPr id="3" name="Rectangle 2"/>
          <p:cNvSpPr/>
          <p:nvPr/>
        </p:nvSpPr>
        <p:spPr>
          <a:xfrm>
            <a:off x="882" y="6523670"/>
            <a:ext cx="12434711" cy="4783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https://azure.microsoft.com/en-us/resources/samples/</a:t>
            </a:r>
          </a:p>
        </p:txBody>
      </p:sp>
      <p:sp>
        <p:nvSpPr>
          <p:cNvPr id="6" name="Speech Bubble: Rectangle with Corners Rounded 5"/>
          <p:cNvSpPr/>
          <p:nvPr/>
        </p:nvSpPr>
        <p:spPr bwMode="auto">
          <a:xfrm>
            <a:off x="5920427" y="296862"/>
            <a:ext cx="1600200" cy="4368435"/>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130525" y="588444"/>
            <a:ext cx="1180005" cy="3785272"/>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32037" y="1439862"/>
            <a:ext cx="7918243" cy="4214704"/>
          </a:xfrm>
          <a:prstGeom prst="rect">
            <a:avLst/>
          </a:prstGeom>
        </p:spPr>
      </p:pic>
      <p:sp>
        <p:nvSpPr>
          <p:cNvPr id="2" name="Title 1"/>
          <p:cNvSpPr>
            <a:spLocks noGrp="1"/>
          </p:cNvSpPr>
          <p:nvPr>
            <p:ph type="title"/>
          </p:nvPr>
        </p:nvSpPr>
        <p:spPr/>
        <p:txBody>
          <a:bodyPr/>
          <a:lstStyle/>
          <a:p>
            <a:r>
              <a:rPr lang="en-US" dirty="0"/>
              <a:t>Office 365 Code Samples</a:t>
            </a:r>
          </a:p>
        </p:txBody>
      </p:sp>
      <p:sp>
        <p:nvSpPr>
          <p:cNvPr id="5" name="Rectangle 4"/>
          <p:cNvSpPr/>
          <p:nvPr/>
        </p:nvSpPr>
        <p:spPr>
          <a:xfrm>
            <a:off x="882" y="6523670"/>
            <a:ext cx="12434711" cy="4783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https://dev.office.com/code-samples</a:t>
            </a:r>
          </a:p>
        </p:txBody>
      </p:sp>
      <p:grpSp>
        <p:nvGrpSpPr>
          <p:cNvPr id="12" name="Group 11"/>
          <p:cNvGrpSpPr/>
          <p:nvPr/>
        </p:nvGrpSpPr>
        <p:grpSpPr>
          <a:xfrm>
            <a:off x="5289489" y="4868754"/>
            <a:ext cx="3138548" cy="1578608"/>
            <a:chOff x="5289489" y="4945062"/>
            <a:chExt cx="3138548" cy="1578608"/>
          </a:xfrm>
        </p:grpSpPr>
        <p:sp>
          <p:nvSpPr>
            <p:cNvPr id="11" name="Speech Bubble: Rectangle 10"/>
            <p:cNvSpPr/>
            <p:nvPr/>
          </p:nvSpPr>
          <p:spPr bwMode="auto">
            <a:xfrm>
              <a:off x="5289489" y="4945062"/>
              <a:ext cx="3138548" cy="1578608"/>
            </a:xfrm>
            <a:prstGeom prst="wedgeRectCallout">
              <a:avLst>
                <a:gd name="adj1" fmla="val -90525"/>
                <a:gd name="adj2" fmla="val -4567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473309" y="5089264"/>
              <a:ext cx="2770909" cy="1290205"/>
            </a:xfrm>
            <a:prstGeom prst="rect">
              <a:avLst/>
            </a:prstGeom>
          </p:spPr>
        </p:pic>
      </p:grpSp>
      <p:grpSp>
        <p:nvGrpSpPr>
          <p:cNvPr id="13" name="Group 12"/>
          <p:cNvGrpSpPr/>
          <p:nvPr/>
        </p:nvGrpSpPr>
        <p:grpSpPr>
          <a:xfrm>
            <a:off x="297497" y="2235091"/>
            <a:ext cx="2849880" cy="2286000"/>
            <a:chOff x="297497" y="2311399"/>
            <a:chExt cx="2849880" cy="2286000"/>
          </a:xfrm>
        </p:grpSpPr>
        <p:sp>
          <p:nvSpPr>
            <p:cNvPr id="10" name="Speech Bubble: Rectangle 9"/>
            <p:cNvSpPr/>
            <p:nvPr/>
          </p:nvSpPr>
          <p:spPr bwMode="auto">
            <a:xfrm>
              <a:off x="297497" y="2311399"/>
              <a:ext cx="2849880" cy="2286000"/>
            </a:xfrm>
            <a:prstGeom prst="wedgeRectCallout">
              <a:avLst>
                <a:gd name="adj1" fmla="val 68068"/>
                <a:gd name="adj2" fmla="val 526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4"/>
            <a:stretch>
              <a:fillRect/>
            </a:stretch>
          </p:blipFill>
          <p:spPr>
            <a:xfrm>
              <a:off x="473327" y="2506662"/>
              <a:ext cx="2498220" cy="1895475"/>
            </a:xfrm>
            <a:prstGeom prst="rect">
              <a:avLst/>
            </a:prstGeom>
          </p:spPr>
        </p:pic>
      </p:grpSp>
    </p:spTree>
    <p:extLst>
      <p:ext uri="{BB962C8B-B14F-4D97-AF65-F5344CB8AC3E}">
        <p14:creationId xmlns:p14="http://schemas.microsoft.com/office/powerpoint/2010/main" val="25848563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Accounts</a:t>
            </a:r>
          </a:p>
        </p:txBody>
      </p:sp>
      <p:sp>
        <p:nvSpPr>
          <p:cNvPr id="4" name="Text Placeholder 3"/>
          <p:cNvSpPr>
            <a:spLocks noGrp="1"/>
          </p:cNvSpPr>
          <p:nvPr>
            <p:ph type="body" sz="quarter" idx="10"/>
          </p:nvPr>
        </p:nvSpPr>
        <p:spPr>
          <a:xfrm>
            <a:off x="274639" y="1212848"/>
            <a:ext cx="5486399" cy="5390299"/>
          </a:xfrm>
        </p:spPr>
        <p:txBody>
          <a:bodyPr>
            <a:normAutofit fontScale="92500" lnSpcReduction="10000"/>
          </a:bodyPr>
          <a:lstStyle/>
          <a:p>
            <a:r>
              <a:rPr lang="en-US" dirty="0"/>
              <a:t>Windows Azure</a:t>
            </a:r>
          </a:p>
          <a:p>
            <a:pPr lvl="1"/>
            <a:r>
              <a:rPr lang="en-US" dirty="0"/>
              <a:t>Azure trial: </a:t>
            </a:r>
            <a:r>
              <a:rPr lang="en-US" dirty="0">
                <a:hlinkClick r:id="rId2"/>
              </a:rPr>
              <a:t>https://azure.microsoft.com/en-us/pricing/free-trial/</a:t>
            </a:r>
            <a:endParaRPr lang="en-US" dirty="0"/>
          </a:p>
          <a:p>
            <a:pPr lvl="1"/>
            <a:r>
              <a:rPr lang="en-US" dirty="0"/>
              <a:t>Azure Portal: </a:t>
            </a:r>
            <a:r>
              <a:rPr lang="en-US" dirty="0">
                <a:hlinkClick r:id="rId3"/>
              </a:rPr>
              <a:t>https://portal.azure.com</a:t>
            </a:r>
            <a:r>
              <a:rPr lang="en-US" dirty="0"/>
              <a:t> </a:t>
            </a:r>
          </a:p>
          <a:p>
            <a:endParaRPr lang="en-US" dirty="0">
              <a:hlinkClick r:id="rId4"/>
            </a:endParaRPr>
          </a:p>
          <a:p>
            <a:r>
              <a:rPr lang="pt-BR" dirty="0"/>
              <a:t>Visual Studio</a:t>
            </a:r>
          </a:p>
          <a:p>
            <a:pPr lvl="1"/>
            <a:r>
              <a:rPr lang="pt-BR" dirty="0"/>
              <a:t>Dev Essentials - </a:t>
            </a:r>
            <a:r>
              <a:rPr lang="pt-BR" dirty="0">
                <a:hlinkClick r:id="rId5"/>
              </a:rPr>
              <a:t>https://www.visualstudio.com/dev-essentials/</a:t>
            </a:r>
            <a:r>
              <a:rPr lang="pt-BR" dirty="0"/>
              <a:t> </a:t>
            </a:r>
          </a:p>
          <a:p>
            <a:pPr lvl="1"/>
            <a:r>
              <a:rPr lang="en-US" dirty="0">
                <a:hlinkClick r:id="rId6"/>
              </a:rPr>
              <a:t>https://my.visualstudio.com</a:t>
            </a:r>
            <a:endParaRPr lang="en-US" dirty="0"/>
          </a:p>
          <a:p>
            <a:pPr lvl="1"/>
            <a:endParaRPr lang="en-US" dirty="0"/>
          </a:p>
          <a:p>
            <a:r>
              <a:rPr lang="en-US" dirty="0"/>
              <a:t>Office 365 Developer Site</a:t>
            </a:r>
          </a:p>
          <a:p>
            <a:pPr lvl="1"/>
            <a:r>
              <a:rPr lang="en-US" dirty="0"/>
              <a:t>Office 365 Developer Program - </a:t>
            </a:r>
            <a:r>
              <a:rPr lang="en-US" dirty="0">
                <a:hlinkClick r:id="rId7"/>
              </a:rPr>
              <a:t>http://dev.office.com</a:t>
            </a:r>
            <a:endParaRPr lang="en-US" dirty="0"/>
          </a:p>
          <a:p>
            <a:pPr lvl="1"/>
            <a:r>
              <a:rPr lang="en-US" dirty="0"/>
              <a:t>O365 Portal: </a:t>
            </a:r>
            <a:r>
              <a:rPr lang="en-US" dirty="0">
                <a:hlinkClick r:id="rId8"/>
              </a:rPr>
              <a:t>https://portal.office.com</a:t>
            </a:r>
            <a:r>
              <a:rPr lang="en-US" dirty="0"/>
              <a:t> </a:t>
            </a:r>
          </a:p>
        </p:txBody>
      </p:sp>
      <p:sp>
        <p:nvSpPr>
          <p:cNvPr id="5" name="Text Placeholder 4"/>
          <p:cNvSpPr>
            <a:spLocks noGrp="1"/>
          </p:cNvSpPr>
          <p:nvPr>
            <p:ph type="body" sz="quarter" idx="11"/>
          </p:nvPr>
        </p:nvSpPr>
        <p:spPr>
          <a:xfrm>
            <a:off x="6675439" y="1212849"/>
            <a:ext cx="5486399" cy="4044184"/>
          </a:xfrm>
        </p:spPr>
        <p:txBody>
          <a:bodyPr/>
          <a:lstStyle/>
          <a:p>
            <a:r>
              <a:rPr lang="en-US" dirty="0"/>
              <a:t>GitHub Repos</a:t>
            </a:r>
          </a:p>
          <a:p>
            <a:pPr lvl="1"/>
            <a:r>
              <a:rPr lang="en-US" dirty="0">
                <a:hlinkClick r:id="rId4"/>
              </a:rPr>
              <a:t>http://www.github.com</a:t>
            </a:r>
            <a:endParaRPr lang="en-US" dirty="0"/>
          </a:p>
          <a:p>
            <a:pPr lvl="1"/>
            <a:r>
              <a:rPr lang="en-US" dirty="0">
                <a:hlinkClick r:id="rId9"/>
              </a:rPr>
              <a:t>http://www.github.com/office-dev</a:t>
            </a:r>
            <a:endParaRPr lang="en-US" dirty="0"/>
          </a:p>
          <a:p>
            <a:pPr lvl="1"/>
            <a:r>
              <a:rPr lang="en-US" dirty="0">
                <a:hlinkClick r:id="rId10"/>
              </a:rPr>
              <a:t>http://www.github.com/azure</a:t>
            </a:r>
            <a:endParaRPr lang="en-US" dirty="0"/>
          </a:p>
          <a:p>
            <a:pPr lvl="1"/>
            <a:r>
              <a:rPr lang="en-US" dirty="0">
                <a:hlinkClick r:id="rId11"/>
              </a:rPr>
              <a:t>http://www.github.com/azurecat-gsi</a:t>
            </a:r>
            <a:endParaRPr lang="en-US" dirty="0"/>
          </a:p>
          <a:p>
            <a:pPr lvl="1"/>
            <a:r>
              <a:rPr lang="en-US" dirty="0">
                <a:hlinkClick r:id="rId12"/>
              </a:rPr>
              <a:t>https://github.com/OfficeDev?q=edu</a:t>
            </a:r>
            <a:endParaRPr lang="en-US" dirty="0"/>
          </a:p>
          <a:p>
            <a:pPr lvl="1"/>
            <a:endParaRPr lang="en-US" dirty="0"/>
          </a:p>
          <a:p>
            <a:r>
              <a:rPr lang="en-US" dirty="0"/>
              <a:t>Developer Portals</a:t>
            </a:r>
          </a:p>
          <a:p>
            <a:pPr lvl="1"/>
            <a:r>
              <a:rPr lang="en-US" dirty="0">
                <a:hlinkClick r:id="rId13"/>
              </a:rPr>
              <a:t>http://dev.apps.microsoft.com</a:t>
            </a:r>
            <a:r>
              <a:rPr lang="en-US" dirty="0"/>
              <a:t> </a:t>
            </a:r>
          </a:p>
          <a:p>
            <a:pPr lvl="1"/>
            <a:r>
              <a:rPr lang="en-US" dirty="0">
                <a:hlinkClick r:id="rId14"/>
              </a:rPr>
              <a:t>https://www.bingmapsportal.com</a:t>
            </a:r>
            <a:endParaRPr lang="en-US" dirty="0"/>
          </a:p>
        </p:txBody>
      </p:sp>
    </p:spTree>
    <p:extLst>
      <p:ext uri="{BB962C8B-B14F-4D97-AF65-F5344CB8AC3E}">
        <p14:creationId xmlns:p14="http://schemas.microsoft.com/office/powerpoint/2010/main" val="4230265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 On Lab</a:t>
            </a:r>
          </a:p>
        </p:txBody>
      </p:sp>
      <p:sp>
        <p:nvSpPr>
          <p:cNvPr id="4" name="Text Placeholder 3"/>
          <p:cNvSpPr>
            <a:spLocks noGrp="1"/>
          </p:cNvSpPr>
          <p:nvPr>
            <p:ph type="body" sz="quarter" idx="10"/>
          </p:nvPr>
        </p:nvSpPr>
        <p:spPr>
          <a:xfrm>
            <a:off x="274638" y="1212850"/>
            <a:ext cx="11887200" cy="4124206"/>
          </a:xfrm>
        </p:spPr>
        <p:txBody>
          <a:bodyPr/>
          <a:lstStyle/>
          <a:p>
            <a:pPr marL="742950" indent="-742950">
              <a:buAutoNum type="arabicParenR"/>
            </a:pPr>
            <a:r>
              <a:rPr lang="en-US" dirty="0"/>
              <a:t>Choose how you want to develop</a:t>
            </a:r>
          </a:p>
          <a:p>
            <a:pPr marL="742950" indent="-742950">
              <a:buAutoNum type="arabicParenR"/>
            </a:pPr>
            <a:r>
              <a:rPr lang="en-US" dirty="0"/>
              <a:t>Choose your language/framework</a:t>
            </a:r>
          </a:p>
          <a:p>
            <a:pPr marL="742950" indent="-742950">
              <a:buAutoNum type="arabicParenR"/>
            </a:pPr>
            <a:r>
              <a:rPr lang="en-US" dirty="0"/>
              <a:t>Set up your developer environment</a:t>
            </a:r>
          </a:p>
          <a:p>
            <a:pPr marL="742950" indent="-742950">
              <a:buAutoNum type="arabicParenR"/>
            </a:pPr>
            <a:r>
              <a:rPr lang="en-US" dirty="0"/>
              <a:t>Set up your developer accounts</a:t>
            </a:r>
          </a:p>
          <a:p>
            <a:pPr marL="742950" indent="-742950">
              <a:buAutoNum type="arabicParenR"/>
            </a:pPr>
            <a:r>
              <a:rPr lang="en-US" dirty="0"/>
              <a:t>Connect to your developer environment</a:t>
            </a:r>
          </a:p>
          <a:p>
            <a:pPr marL="742950" indent="-742950">
              <a:buAutoNum type="arabicParenR"/>
            </a:pPr>
            <a:endParaRPr lang="en-US" dirty="0"/>
          </a:p>
        </p:txBody>
      </p:sp>
    </p:spTree>
    <p:extLst>
      <p:ext uri="{BB962C8B-B14F-4D97-AF65-F5344CB8AC3E}">
        <p14:creationId xmlns:p14="http://schemas.microsoft.com/office/powerpoint/2010/main" val="9396642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41426"/>
            <a:ext cx="5486399" cy="1098762"/>
          </a:xfrm>
        </p:spPr>
        <p:txBody>
          <a:bodyPr/>
          <a:lstStyle/>
          <a:p>
            <a:r>
              <a:rPr lang="en-US" dirty="0"/>
              <a:t>Questions?</a:t>
            </a:r>
          </a:p>
        </p:txBody>
      </p:sp>
      <p:pic>
        <p:nvPicPr>
          <p:cNvPr id="6" name="Picture Placeholder 5"/>
          <p:cNvPicPr>
            <a:picLocks noGrp="1" noChangeAspect="1"/>
          </p:cNvPicPr>
          <p:nvPr>
            <p:ph type="pic" sz="quarter" idx="10"/>
          </p:nvPr>
        </p:nvPicPr>
        <p:blipFill>
          <a:blip r:embed="rId2"/>
          <a:srcRect l="20346" r="20346"/>
          <a:stretch>
            <a:fillRect/>
          </a:stretch>
        </p:blipFill>
        <p:spPr/>
      </p:pic>
    </p:spTree>
    <p:extLst>
      <p:ext uri="{BB962C8B-B14F-4D97-AF65-F5344CB8AC3E}">
        <p14:creationId xmlns:p14="http://schemas.microsoft.com/office/powerpoint/2010/main" val="29459848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38" y="1212850"/>
            <a:ext cx="11887200" cy="3447098"/>
          </a:xfrm>
        </p:spPr>
        <p:txBody>
          <a:bodyPr/>
          <a:lstStyle/>
          <a:p>
            <a:r>
              <a:rPr lang="en-US" dirty="0"/>
              <a:t>Developer Environments</a:t>
            </a:r>
          </a:p>
          <a:p>
            <a:r>
              <a:rPr lang="en-US" dirty="0"/>
              <a:t>Tools</a:t>
            </a:r>
          </a:p>
          <a:p>
            <a:r>
              <a:rPr lang="en-US" dirty="0"/>
              <a:t>Language Specific SDKs</a:t>
            </a:r>
          </a:p>
          <a:p>
            <a:r>
              <a:rPr lang="en-US" dirty="0"/>
              <a:t>HOL – Set up your developer environment</a:t>
            </a:r>
          </a:p>
          <a:p>
            <a:endParaRPr lang="en-US" dirty="0"/>
          </a:p>
        </p:txBody>
      </p:sp>
    </p:spTree>
    <p:extLst>
      <p:ext uri="{BB962C8B-B14F-4D97-AF65-F5344CB8AC3E}">
        <p14:creationId xmlns:p14="http://schemas.microsoft.com/office/powerpoint/2010/main" val="32405397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Where do you want to develop?</a:t>
            </a:r>
          </a:p>
          <a:p>
            <a:pPr lvl="1"/>
            <a:r>
              <a:rPr lang="en-US" dirty="0"/>
              <a:t>Locally</a:t>
            </a:r>
          </a:p>
          <a:p>
            <a:pPr lvl="2"/>
            <a:r>
              <a:rPr lang="en-US" dirty="0"/>
              <a:t>Windows</a:t>
            </a:r>
          </a:p>
          <a:p>
            <a:pPr lvl="2"/>
            <a:r>
              <a:rPr lang="en-US" dirty="0"/>
              <a:t>Linux/OSX</a:t>
            </a:r>
          </a:p>
          <a:p>
            <a:pPr lvl="1"/>
            <a:r>
              <a:rPr lang="en-US" dirty="0"/>
              <a:t>Remote</a:t>
            </a:r>
          </a:p>
          <a:p>
            <a:pPr lvl="2"/>
            <a:r>
              <a:rPr lang="en-US" dirty="0"/>
              <a:t>Cloud developer images</a:t>
            </a:r>
          </a:p>
        </p:txBody>
      </p:sp>
      <p:sp>
        <p:nvSpPr>
          <p:cNvPr id="4" name="Text Placeholder 3"/>
          <p:cNvSpPr>
            <a:spLocks noGrp="1"/>
          </p:cNvSpPr>
          <p:nvPr>
            <p:ph type="body" sz="quarter" idx="11"/>
          </p:nvPr>
        </p:nvSpPr>
        <p:spPr>
          <a:xfrm>
            <a:off x="6675439" y="1212849"/>
            <a:ext cx="5486399" cy="2197525"/>
          </a:xfrm>
        </p:spPr>
        <p:txBody>
          <a:bodyPr/>
          <a:lstStyle/>
          <a:p>
            <a:r>
              <a:rPr lang="en-US" dirty="0"/>
              <a:t>What language or framework do you use?</a:t>
            </a:r>
          </a:p>
          <a:p>
            <a:pPr lvl="1"/>
            <a:r>
              <a:rPr lang="en-US" dirty="0"/>
              <a:t>SDKs available in most popular languages</a:t>
            </a:r>
          </a:p>
          <a:p>
            <a:pPr lvl="1"/>
            <a:r>
              <a:rPr lang="en-US" dirty="0"/>
              <a:t>REST API’s are available</a:t>
            </a:r>
          </a:p>
          <a:p>
            <a:pPr lvl="1"/>
            <a:r>
              <a:rPr lang="en-US" dirty="0"/>
              <a:t>Samples are everywhere</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Suite of Azure Developer Tools and SDKs</a:t>
            </a:r>
          </a:p>
        </p:txBody>
      </p:sp>
      <p:grpSp>
        <p:nvGrpSpPr>
          <p:cNvPr id="11" name="Group 10"/>
          <p:cNvGrpSpPr/>
          <p:nvPr/>
        </p:nvGrpSpPr>
        <p:grpSpPr>
          <a:xfrm>
            <a:off x="6352471" y="1349410"/>
            <a:ext cx="6037092" cy="5433653"/>
            <a:chOff x="6352489" y="1349106"/>
            <a:chExt cx="6037948" cy="5434424"/>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defRPr/>
              </a:pPr>
              <a:endParaRPr lang="en-US" sz="1836" dirty="0">
                <a:solidFill>
                  <a:srgbClr val="FFFFFF"/>
                </a:solidFill>
                <a:latin typeface="Segoe UI"/>
              </a:endParaRPr>
            </a:p>
          </p:txBody>
        </p:sp>
        <p:sp>
          <p:nvSpPr>
            <p:cNvPr id="4" name="Text Placeholder 1"/>
            <p:cNvSpPr txBox="1">
              <a:spLocks/>
            </p:cNvSpPr>
            <p:nvPr/>
          </p:nvSpPr>
          <p:spPr>
            <a:xfrm>
              <a:off x="6352489" y="1353704"/>
              <a:ext cx="6037948" cy="5429826"/>
            </a:xfrm>
            <a:prstGeom prst="rect">
              <a:avLst/>
            </a:prstGeom>
          </p:spPr>
          <p:txBody>
            <a:bodyPr vert="horz" wrap="square" lIns="182854" tIns="146283" rIns="182854" bIns="146283"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89">
                <a:buNone/>
                <a:defRPr/>
              </a:pPr>
              <a:r>
                <a:rPr lang="en-US" sz="2000" dirty="0">
                  <a:gradFill>
                    <a:gsLst>
                      <a:gs pos="0">
                        <a:srgbClr val="0070C0"/>
                      </a:gs>
                      <a:gs pos="100000">
                        <a:srgbClr val="0070C0"/>
                      </a:gs>
                    </a:gsLst>
                  </a:gradFill>
                  <a:latin typeface="Segoe UI"/>
                </a:rPr>
                <a:t>Language SDKs</a:t>
              </a:r>
              <a:endParaRPr lang="en-US" sz="2000" baseline="30000" dirty="0">
                <a:gradFill>
                  <a:gsLst>
                    <a:gs pos="0">
                      <a:srgbClr val="0070C0"/>
                    </a:gs>
                    <a:gs pos="100000">
                      <a:srgbClr val="0070C0"/>
                    </a:gs>
                  </a:gsLst>
                </a:gradFill>
                <a:latin typeface="Segoe UI"/>
              </a:endParaRPr>
            </a:p>
            <a:p>
              <a:pPr marL="0" lvl="1" indent="0" defTabSz="932289">
                <a:buNone/>
                <a:defRPr/>
              </a:pPr>
              <a:r>
                <a:rPr lang="en-US" sz="1599" dirty="0">
                  <a:gradFill>
                    <a:gsLst>
                      <a:gs pos="0">
                        <a:srgbClr val="505050"/>
                      </a:gs>
                      <a:gs pos="100000">
                        <a:srgbClr val="505050"/>
                      </a:gs>
                    </a:gsLst>
                  </a:gradFill>
                  <a:latin typeface="Segoe UI"/>
                </a:rPr>
                <a:t>Azure SDK for Java</a:t>
              </a:r>
            </a:p>
            <a:p>
              <a:pPr marL="0" lvl="1" indent="0" defTabSz="932289">
                <a:buNone/>
                <a:defRPr/>
              </a:pPr>
              <a:r>
                <a:rPr lang="en-US" sz="1599" dirty="0">
                  <a:gradFill>
                    <a:gsLst>
                      <a:gs pos="0">
                        <a:srgbClr val="505050"/>
                      </a:gs>
                      <a:gs pos="100000">
                        <a:srgbClr val="505050"/>
                      </a:gs>
                    </a:gsLst>
                  </a:gradFill>
                  <a:latin typeface="Segoe UI"/>
                </a:rPr>
                <a:t>Azure SDK for Node.js</a:t>
              </a:r>
            </a:p>
            <a:p>
              <a:pPr marL="0" lvl="1" indent="0" defTabSz="932289">
                <a:buNone/>
                <a:defRPr/>
              </a:pPr>
              <a:r>
                <a:rPr lang="en-US" sz="1599" dirty="0">
                  <a:gradFill>
                    <a:gsLst>
                      <a:gs pos="0">
                        <a:srgbClr val="505050"/>
                      </a:gs>
                      <a:gs pos="100000">
                        <a:srgbClr val="505050"/>
                      </a:gs>
                    </a:gsLst>
                  </a:gradFill>
                  <a:latin typeface="Segoe UI"/>
                </a:rPr>
                <a:t>Azure SDK for Python</a:t>
              </a:r>
            </a:p>
            <a:p>
              <a:pPr marL="0" lvl="1" indent="0" defTabSz="932289">
                <a:buNone/>
                <a:defRPr/>
              </a:pPr>
              <a:r>
                <a:rPr lang="en-US" sz="1599" dirty="0">
                  <a:gradFill>
                    <a:gsLst>
                      <a:gs pos="0">
                        <a:srgbClr val="505050"/>
                      </a:gs>
                      <a:gs pos="100000">
                        <a:srgbClr val="505050"/>
                      </a:gs>
                    </a:gsLst>
                  </a:gradFill>
                  <a:latin typeface="Segoe UI"/>
                </a:rPr>
                <a:t>Azure SDK for Ruby</a:t>
              </a:r>
            </a:p>
            <a:p>
              <a:pPr marL="0" lvl="1" indent="0" defTabSz="932289">
                <a:buNone/>
                <a:defRPr/>
              </a:pPr>
              <a:r>
                <a:rPr lang="en-US" sz="1599" dirty="0">
                  <a:gradFill>
                    <a:gsLst>
                      <a:gs pos="0">
                        <a:srgbClr val="505050"/>
                      </a:gs>
                      <a:gs pos="100000">
                        <a:srgbClr val="505050"/>
                      </a:gs>
                    </a:gsLst>
                  </a:gradFill>
                  <a:latin typeface="Segoe UI"/>
                </a:rPr>
                <a:t>Azure SDK for PHP</a:t>
              </a:r>
            </a:p>
            <a:p>
              <a:pPr marL="0" lvl="1" indent="0">
                <a:buNone/>
                <a:defRPr/>
              </a:pPr>
              <a:r>
                <a:rPr lang="en-US" sz="1599" dirty="0">
                  <a:gradFill>
                    <a:gsLst>
                      <a:gs pos="0">
                        <a:srgbClr val="505050"/>
                      </a:gs>
                      <a:gs pos="100000">
                        <a:srgbClr val="505050"/>
                      </a:gs>
                    </a:gsLst>
                  </a:gradFill>
                  <a:latin typeface="Segoe UI"/>
                </a:rPr>
                <a:t>Azure SDK for Go</a:t>
              </a:r>
            </a:p>
            <a:p>
              <a:pPr marL="342734" indent="-342734" defTabSz="932289">
                <a:defRPr/>
              </a:pPr>
              <a:endParaRPr lang="en-US" sz="1000" dirty="0">
                <a:gradFill>
                  <a:gsLst>
                    <a:gs pos="0">
                      <a:srgbClr val="505050"/>
                    </a:gs>
                    <a:gs pos="100000">
                      <a:srgbClr val="505050"/>
                    </a:gs>
                  </a:gsLst>
                </a:gradFill>
                <a:latin typeface="Segoe UI Light"/>
              </a:endParaRPr>
            </a:p>
            <a:p>
              <a:pPr marL="0" indent="0" defTabSz="932289">
                <a:buNone/>
                <a:defRPr/>
              </a:pPr>
              <a:r>
                <a:rPr lang="en-US" sz="2000" dirty="0">
                  <a:gradFill>
                    <a:gsLst>
                      <a:gs pos="0">
                        <a:srgbClr val="0070C0"/>
                      </a:gs>
                      <a:gs pos="100000">
                        <a:srgbClr val="0070C0"/>
                      </a:gs>
                    </a:gsLst>
                  </a:gradFill>
                  <a:latin typeface="Segoe UI"/>
                </a:rPr>
                <a:t>Command-Line Tools</a:t>
              </a:r>
              <a:endParaRPr lang="en-US" sz="2000" baseline="30000" dirty="0">
                <a:gradFill>
                  <a:gsLst>
                    <a:gs pos="0">
                      <a:srgbClr val="0070C0"/>
                    </a:gs>
                    <a:gs pos="100000">
                      <a:srgbClr val="0070C0"/>
                    </a:gs>
                  </a:gsLst>
                </a:gradFill>
                <a:latin typeface="Segoe UI"/>
              </a:endParaRPr>
            </a:p>
            <a:p>
              <a:pPr marL="0" lvl="1" indent="0" defTabSz="932289">
                <a:buNone/>
                <a:defRPr/>
              </a:pPr>
              <a:r>
                <a:rPr lang="en-US" sz="1599" dirty="0">
                  <a:gradFill>
                    <a:gsLst>
                      <a:gs pos="0">
                        <a:srgbClr val="505050"/>
                      </a:gs>
                      <a:gs pos="100000">
                        <a:srgbClr val="505050"/>
                      </a:gs>
                    </a:gsLst>
                  </a:gradFill>
                  <a:latin typeface="Segoe UI"/>
                </a:rPr>
                <a:t>Azure Command-Line Interface</a:t>
              </a:r>
            </a:p>
            <a:p>
              <a:pPr marL="0" lvl="1" indent="0" defTabSz="932289">
                <a:buNone/>
                <a:defRPr/>
              </a:pPr>
              <a:r>
                <a:rPr lang="en-US" sz="1599" dirty="0">
                  <a:gradFill>
                    <a:gsLst>
                      <a:gs pos="0">
                        <a:srgbClr val="505050"/>
                      </a:gs>
                      <a:gs pos="100000">
                        <a:srgbClr val="505050"/>
                      </a:gs>
                    </a:gsLst>
                  </a:gradFill>
                  <a:latin typeface="Segoe UI"/>
                </a:rPr>
                <a:t>Azure PowerShell</a:t>
              </a:r>
            </a:p>
            <a:p>
              <a:pPr marL="0" indent="0" defTabSz="932289">
                <a:buNone/>
                <a:defRPr/>
              </a:pPr>
              <a:endParaRPr lang="en-US" sz="1000" dirty="0">
                <a:gradFill>
                  <a:gsLst>
                    <a:gs pos="0">
                      <a:srgbClr val="505050"/>
                    </a:gs>
                    <a:gs pos="100000">
                      <a:srgbClr val="505050"/>
                    </a:gs>
                  </a:gsLst>
                </a:gradFill>
                <a:latin typeface="Segoe UI"/>
              </a:endParaRPr>
            </a:p>
            <a:p>
              <a:pPr marL="0" indent="0" defTabSz="932289">
                <a:buNone/>
                <a:defRPr/>
              </a:pPr>
              <a:r>
                <a:rPr lang="en-US" sz="2000" dirty="0">
                  <a:gradFill>
                    <a:gsLst>
                      <a:gs pos="0">
                        <a:srgbClr val="0070C0"/>
                      </a:gs>
                      <a:gs pos="100000">
                        <a:srgbClr val="0070C0"/>
                      </a:gs>
                    </a:gsLst>
                  </a:gradFill>
                  <a:latin typeface="Segoe UI"/>
                </a:rPr>
                <a:t>Standalone Tools</a:t>
              </a:r>
            </a:p>
            <a:p>
              <a:pPr marL="0" lvl="1" indent="0" defTabSz="932289">
                <a:buNone/>
                <a:defRPr/>
              </a:pPr>
              <a:r>
                <a:rPr lang="en-US" sz="1599" dirty="0">
                  <a:gradFill>
                    <a:gsLst>
                      <a:gs pos="0">
                        <a:srgbClr val="505050"/>
                      </a:gs>
                      <a:gs pos="100000">
                        <a:srgbClr val="505050"/>
                      </a:gs>
                    </a:gsLst>
                  </a:gradFill>
                  <a:latin typeface="Segoe UI"/>
                </a:rPr>
                <a:t>Visual Studio Code and extensions (ARM, ASP.NET Core)</a:t>
              </a:r>
            </a:p>
            <a:p>
              <a:pPr marL="0" lvl="1" indent="0" defTabSz="932289">
                <a:buNone/>
                <a:defRPr/>
              </a:pPr>
              <a:r>
                <a:rPr lang="en-US" sz="1599" dirty="0">
                  <a:gradFill>
                    <a:gsLst>
                      <a:gs pos="0">
                        <a:srgbClr val="505050"/>
                      </a:gs>
                      <a:gs pos="100000">
                        <a:srgbClr val="505050"/>
                      </a:gs>
                    </a:gsLst>
                  </a:gradFill>
                  <a:latin typeface="Segoe UI"/>
                </a:rPr>
                <a:t>Microsoft Azure Storage Explorer</a:t>
              </a:r>
            </a:p>
            <a:p>
              <a:pPr marL="0" lvl="1" indent="0" defTabSz="932289">
                <a:buNone/>
                <a:defRPr/>
              </a:pPr>
              <a:r>
                <a:rPr lang="en-US" sz="1599" dirty="0">
                  <a:gradFill>
                    <a:gsLst>
                      <a:gs pos="0">
                        <a:srgbClr val="505050"/>
                      </a:gs>
                      <a:gs pos="100000">
                        <a:srgbClr val="505050"/>
                      </a:gs>
                    </a:gsLst>
                  </a:gradFill>
                  <a:latin typeface="Segoe UI"/>
                </a:rPr>
                <a:t>Azure Toolkit for Eclipse and IntelliJ</a:t>
              </a:r>
            </a:p>
            <a:p>
              <a:pPr marL="0" lvl="1" indent="0" defTabSz="932289">
                <a:buNone/>
                <a:defRPr/>
              </a:pPr>
              <a:r>
                <a:rPr lang="en-US" sz="1599"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99" dirty="0">
                  <a:gradFill>
                    <a:gsLst>
                      <a:gs pos="0">
                        <a:srgbClr val="505050"/>
                      </a:gs>
                      <a:gs pos="100000">
                        <a:srgbClr val="505050"/>
                      </a:gs>
                    </a:gsLst>
                  </a:gradFill>
                </a:rPr>
                <a:t>Azure DevTest Labs</a:t>
              </a:r>
              <a:endParaRPr lang="en-US" sz="1599" dirty="0">
                <a:gradFill>
                  <a:gsLst>
                    <a:gs pos="0">
                      <a:srgbClr val="505050"/>
                    </a:gs>
                    <a:gs pos="100000">
                      <a:srgbClr val="505050"/>
                    </a:gs>
                  </a:gsLst>
                </a:gradFill>
                <a:latin typeface="Segoe UI"/>
              </a:endParaRPr>
            </a:p>
          </p:txBody>
        </p:sp>
        <p:grpSp>
          <p:nvGrpSpPr>
            <p:cNvPr id="19" name="Group 18"/>
            <p:cNvGrpSpPr/>
            <p:nvPr/>
          </p:nvGrpSpPr>
          <p:grpSpPr>
            <a:xfrm>
              <a:off x="10530746" y="1353838"/>
              <a:ext cx="1669196" cy="1767434"/>
              <a:chOff x="8345081" y="3102463"/>
              <a:chExt cx="2239898"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66254" lvl="1" algn="r" defTabSz="932509">
                  <a:defRPr/>
                </a:pPr>
                <a:r>
                  <a:rPr lang="en-US" sz="600" dirty="0">
                    <a:solidFill>
                      <a:srgbClr val="FFFFFF"/>
                    </a:solidFill>
                    <a:latin typeface="Segoe UI"/>
                  </a:rPr>
                  <a:t>Java</a:t>
                </a:r>
              </a:p>
            </p:txBody>
          </p:sp>
          <p:sp>
            <p:nvSpPr>
              <p:cNvPr id="22" name="Rectangle 21"/>
              <p:cNvSpPr/>
              <p:nvPr/>
            </p:nvSpPr>
            <p:spPr>
              <a:xfrm>
                <a:off x="8345081" y="3888056"/>
                <a:ext cx="1090084" cy="252773"/>
              </a:xfrm>
              <a:prstGeom prst="rect">
                <a:avLst/>
              </a:prstGeom>
            </p:spPr>
            <p:txBody>
              <a:bodyPr wrap="none">
                <a:spAutoFit/>
              </a:bodyPr>
              <a:lstStyle/>
              <a:p>
                <a:pPr marL="466254" lvl="1" algn="r" defTabSz="932509">
                  <a:defRPr/>
                </a:pPr>
                <a:r>
                  <a:rPr lang="en-US" sz="600"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66254" lvl="1" algn="r" defTabSz="932509">
                  <a:defRPr/>
                </a:pPr>
                <a:r>
                  <a:rPr lang="en-US" sz="600"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66254" lvl="1" algn="r" defTabSz="932509">
                  <a:defRPr/>
                </a:pPr>
                <a:r>
                  <a:rPr lang="en-US" sz="600" dirty="0">
                    <a:solidFill>
                      <a:srgbClr val="FFFFFF"/>
                    </a:solidFill>
                    <a:latin typeface="Segoe UI"/>
                  </a:rPr>
                  <a:t>App</a:t>
                </a:r>
              </a:p>
            </p:txBody>
          </p:sp>
        </p:grpSp>
      </p:grpSp>
      <p:grpSp>
        <p:nvGrpSpPr>
          <p:cNvPr id="9" name="Group 8"/>
          <p:cNvGrpSpPr/>
          <p:nvPr/>
        </p:nvGrpSpPr>
        <p:grpSpPr>
          <a:xfrm>
            <a:off x="275482" y="1349411"/>
            <a:ext cx="5855559" cy="5394194"/>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defRPr/>
              </a:pPr>
              <a:endParaRPr lang="en-US" sz="1836" dirty="0">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82854" tIns="146283" rIns="182854" bIns="146283"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32509">
                <a:defRPr/>
              </a:pPr>
              <a:r>
                <a:rPr lang="en-US" sz="2000" dirty="0">
                  <a:gradFill>
                    <a:gsLst>
                      <a:gs pos="0">
                        <a:srgbClr val="0070C0"/>
                      </a:gs>
                      <a:gs pos="100000">
                        <a:srgbClr val="0070C0"/>
                      </a:gs>
                    </a:gsLst>
                  </a:gradFill>
                  <a:latin typeface="Segoe UI"/>
                </a:rPr>
                <a:t>Visual Studio 2013, 2015, and 2017</a:t>
              </a:r>
              <a:endParaRPr lang="en-US" sz="2000" baseline="30000" dirty="0">
                <a:gradFill>
                  <a:gsLst>
                    <a:gs pos="0">
                      <a:srgbClr val="0070C0"/>
                    </a:gs>
                    <a:gs pos="100000">
                      <a:srgbClr val="0070C0"/>
                    </a:gs>
                  </a:gsLst>
                </a:gradFill>
                <a:latin typeface="Segoe UI"/>
              </a:endParaRPr>
            </a:p>
            <a:p>
              <a:pPr marL="0" lvl="1" defTabSz="932509">
                <a:defRPr/>
              </a:pPr>
              <a:r>
                <a:rPr lang="en-US" sz="1599" dirty="0">
                  <a:gradFill>
                    <a:gsLst>
                      <a:gs pos="0">
                        <a:srgbClr val="505050"/>
                      </a:gs>
                      <a:gs pos="100000">
                        <a:srgbClr val="505050"/>
                      </a:gs>
                    </a:gsLst>
                  </a:gradFill>
                  <a:latin typeface="Segoe UI"/>
                </a:rPr>
                <a:t>App Services</a:t>
              </a:r>
            </a:p>
            <a:p>
              <a:pPr marL="0" lvl="1" defTabSz="932509">
                <a:defRPr/>
              </a:pPr>
              <a:r>
                <a:rPr lang="en-US" sz="1599" dirty="0">
                  <a:gradFill>
                    <a:gsLst>
                      <a:gs pos="0">
                        <a:srgbClr val="505050"/>
                      </a:gs>
                      <a:gs pos="100000">
                        <a:srgbClr val="505050"/>
                      </a:gs>
                    </a:gsLst>
                  </a:gradFill>
                  <a:latin typeface="Segoe UI"/>
                </a:rPr>
                <a:t>Connected Services</a:t>
              </a:r>
            </a:p>
            <a:p>
              <a:pPr marL="0" lvl="1" defTabSz="932509">
                <a:defRPr/>
              </a:pPr>
              <a:r>
                <a:rPr lang="en-US" sz="1599" dirty="0">
                  <a:gradFill>
                    <a:gsLst>
                      <a:gs pos="0">
                        <a:srgbClr val="505050"/>
                      </a:gs>
                      <a:gs pos="100000">
                        <a:srgbClr val="505050"/>
                      </a:gs>
                    </a:gsLst>
                  </a:gradFill>
                  <a:latin typeface="Segoe UI"/>
                </a:rPr>
                <a:t>WebJobs</a:t>
              </a:r>
            </a:p>
            <a:p>
              <a:pPr marL="0" lvl="1" defTabSz="932509">
                <a:defRPr/>
              </a:pPr>
              <a:r>
                <a:rPr lang="en-US" sz="1599" dirty="0">
                  <a:gradFill>
                    <a:gsLst>
                      <a:gs pos="0">
                        <a:srgbClr val="505050"/>
                      </a:gs>
                      <a:gs pos="100000">
                        <a:srgbClr val="505050"/>
                      </a:gs>
                    </a:gsLst>
                  </a:gradFill>
                  <a:latin typeface="Segoe UI"/>
                </a:rPr>
                <a:t>PowerShell Editing</a:t>
              </a:r>
            </a:p>
            <a:p>
              <a:pPr marL="0" lvl="1" defTabSz="932509">
                <a:defRPr/>
              </a:pPr>
              <a:r>
                <a:rPr lang="en-US" sz="1599" dirty="0">
                  <a:gradFill>
                    <a:gsLst>
                      <a:gs pos="0">
                        <a:srgbClr val="505050"/>
                      </a:gs>
                      <a:gs pos="100000">
                        <a:srgbClr val="505050"/>
                      </a:gs>
                    </a:gsLst>
                  </a:gradFill>
                  <a:latin typeface="Segoe UI"/>
                </a:rPr>
                <a:t>Debugging</a:t>
              </a:r>
            </a:p>
            <a:p>
              <a:pPr marL="0" lvl="1" defTabSz="932509">
                <a:defRPr/>
              </a:pPr>
              <a:r>
                <a:rPr lang="en-US" sz="1599" dirty="0">
                  <a:gradFill>
                    <a:gsLst>
                      <a:gs pos="0">
                        <a:srgbClr val="505050"/>
                      </a:gs>
                      <a:gs pos="100000">
                        <a:srgbClr val="505050"/>
                      </a:gs>
                    </a:gsLst>
                  </a:gradFill>
                  <a:latin typeface="Segoe UI"/>
                </a:rPr>
                <a:t>Integrated DevOps</a:t>
              </a:r>
            </a:p>
            <a:p>
              <a:pPr defTabSz="932509">
                <a:defRPr/>
              </a:pPr>
              <a:endParaRPr lang="en-US" sz="1000" dirty="0">
                <a:gradFill>
                  <a:gsLst>
                    <a:gs pos="0">
                      <a:srgbClr val="505050"/>
                    </a:gs>
                    <a:gs pos="100000">
                      <a:srgbClr val="505050"/>
                    </a:gs>
                  </a:gsLst>
                </a:gradFill>
                <a:latin typeface="Segoe UI"/>
              </a:endParaRPr>
            </a:p>
            <a:p>
              <a:pPr defTabSz="932509">
                <a:defRPr/>
              </a:pPr>
              <a:r>
                <a:rPr lang="en-US" sz="2000" dirty="0">
                  <a:gradFill>
                    <a:gsLst>
                      <a:gs pos="0">
                        <a:srgbClr val="0070C0"/>
                      </a:gs>
                      <a:gs pos="100000">
                        <a:srgbClr val="0070C0"/>
                      </a:gs>
                    </a:gsLst>
                  </a:gradFill>
                  <a:latin typeface="Segoe UI"/>
                </a:rPr>
                <a:t>Azure SDK for .NET &amp; Java</a:t>
              </a:r>
            </a:p>
            <a:p>
              <a:pPr marL="0" lvl="1" defTabSz="932509">
                <a:defRPr/>
              </a:pPr>
              <a:r>
                <a:rPr lang="en-US" sz="1599" dirty="0">
                  <a:gradFill>
                    <a:gsLst>
                      <a:gs pos="0">
                        <a:srgbClr val="505050"/>
                      </a:gs>
                      <a:gs pos="100000">
                        <a:srgbClr val="505050"/>
                      </a:gs>
                    </a:gsLst>
                  </a:gradFill>
                  <a:latin typeface="Segoe UI"/>
                </a:rPr>
                <a:t>Cloud Services</a:t>
              </a:r>
            </a:p>
            <a:p>
              <a:pPr marL="0" lvl="1" defTabSz="932509">
                <a:defRPr/>
              </a:pPr>
              <a:r>
                <a:rPr lang="en-US" sz="1599" dirty="0">
                  <a:gradFill>
                    <a:gsLst>
                      <a:gs pos="0">
                        <a:srgbClr val="505050"/>
                      </a:gs>
                      <a:gs pos="100000">
                        <a:srgbClr val="505050"/>
                      </a:gs>
                    </a:gsLst>
                  </a:gradFill>
                  <a:latin typeface="Segoe UI"/>
                </a:rPr>
                <a:t>Azure Resource Manager (ARM, IaaS VMs)</a:t>
              </a:r>
            </a:p>
            <a:p>
              <a:pPr marL="0" lvl="1" defTabSz="932509">
                <a:defRPr/>
              </a:pPr>
              <a:r>
                <a:rPr lang="en-US" sz="1599" dirty="0">
                  <a:gradFill>
                    <a:gsLst>
                      <a:gs pos="0">
                        <a:srgbClr val="505050"/>
                      </a:gs>
                      <a:gs pos="100000">
                        <a:srgbClr val="505050"/>
                      </a:gs>
                    </a:gsLst>
                  </a:gradFill>
                  <a:latin typeface="Segoe UI"/>
                </a:rPr>
                <a:t>Azure Resource Optics via Cloud Explorer</a:t>
              </a:r>
              <a:endParaRPr lang="en-US" sz="200" dirty="0">
                <a:gradFill>
                  <a:gsLst>
                    <a:gs pos="0">
                      <a:srgbClr val="505050"/>
                    </a:gs>
                    <a:gs pos="100000">
                      <a:srgbClr val="505050"/>
                    </a:gs>
                  </a:gsLst>
                </a:gradFill>
                <a:latin typeface="Segoe UI"/>
              </a:endParaRPr>
            </a:p>
            <a:p>
              <a:pPr marL="0" lvl="1" defTabSz="932509">
                <a:defRPr/>
              </a:pPr>
              <a:r>
                <a:rPr lang="en-US" sz="1599" dirty="0">
                  <a:gradFill>
                    <a:gsLst>
                      <a:gs pos="0">
                        <a:srgbClr val="505050"/>
                      </a:gs>
                      <a:gs pos="100000">
                        <a:srgbClr val="505050"/>
                      </a:gs>
                    </a:gsLst>
                  </a:gradFill>
                  <a:latin typeface="Segoe UI"/>
                </a:rPr>
                <a:t>Diagnostics for Cloud Services, VMs and VMSS</a:t>
              </a:r>
            </a:p>
            <a:p>
              <a:pPr marL="0" lvl="1" defTabSz="932509">
                <a:defRPr/>
              </a:pPr>
              <a:r>
                <a:rPr lang="en-US" sz="1599" dirty="0">
                  <a:gradFill>
                    <a:gsLst>
                      <a:gs pos="0">
                        <a:srgbClr val="505050"/>
                      </a:gs>
                      <a:gs pos="100000">
                        <a:srgbClr val="505050"/>
                      </a:gs>
                    </a:gsLst>
                  </a:gradFill>
                  <a:latin typeface="Segoe UI"/>
                </a:rPr>
                <a:t>Data Factory Tools</a:t>
              </a:r>
            </a:p>
            <a:p>
              <a:pPr marL="751950" lvl="1" indent="-285695" defTabSz="932509">
                <a:buFont typeface="Arial" panose="020B0604020202020204" pitchFamily="34" charset="0"/>
                <a:buChar char="•"/>
                <a:defRPr/>
              </a:pPr>
              <a:endParaRPr lang="en-US" sz="1599" dirty="0">
                <a:gradFill>
                  <a:gsLst>
                    <a:gs pos="0">
                      <a:srgbClr val="505050"/>
                    </a:gs>
                    <a:gs pos="100000">
                      <a:srgbClr val="505050"/>
                    </a:gs>
                  </a:gsLst>
                </a:gradFill>
                <a:latin typeface="Segoe UI"/>
              </a:endParaRPr>
            </a:p>
            <a:p>
              <a:pPr lvl="0">
                <a:defRPr/>
              </a:pPr>
              <a:r>
                <a:rPr lang="en-US" sz="2000" dirty="0">
                  <a:gradFill>
                    <a:gsLst>
                      <a:gs pos="0">
                        <a:srgbClr val="0070C0"/>
                      </a:gs>
                      <a:gs pos="100000">
                        <a:srgbClr val="0070C0"/>
                      </a:gs>
                    </a:gsLst>
                  </a:gradFill>
                </a:rPr>
                <a:t>Visual Studio Tools for Docker – Preview</a:t>
              </a:r>
            </a:p>
            <a:p>
              <a:pPr lvl="0">
                <a:defRPr/>
              </a:pPr>
              <a:endParaRPr lang="en-US" sz="2000" dirty="0">
                <a:gradFill>
                  <a:gsLst>
                    <a:gs pos="0">
                      <a:srgbClr val="505050"/>
                    </a:gs>
                    <a:gs pos="100000">
                      <a:srgbClr val="505050"/>
                    </a:gs>
                  </a:gsLst>
                </a:gradFill>
                <a:latin typeface="Segoe UI"/>
              </a:endParaRPr>
            </a:p>
            <a:p>
              <a:pPr defTabSz="932509">
                <a:defRPr/>
              </a:pPr>
              <a:r>
                <a:rPr lang="en-US" sz="2000" dirty="0">
                  <a:gradFill>
                    <a:gsLst>
                      <a:gs pos="0">
                        <a:srgbClr val="0070C0"/>
                      </a:gs>
                      <a:gs pos="100000">
                        <a:srgbClr val="0070C0"/>
                      </a:gs>
                    </a:gsLst>
                    <a:lin ang="0" scaled="0"/>
                  </a:gradFill>
                  <a:latin typeface="Segoe UI"/>
                </a:rPr>
                <a:t>Azure Service Fabric Tools for Visual Studio</a:t>
              </a:r>
            </a:p>
            <a:p>
              <a:pPr defTabSz="932509">
                <a:defRPr/>
              </a:pPr>
              <a:endParaRPr lang="en-US" sz="988" dirty="0">
                <a:gradFill>
                  <a:gsLst>
                    <a:gs pos="0">
                      <a:srgbClr val="505050"/>
                    </a:gs>
                    <a:gs pos="100000">
                      <a:srgbClr val="505050"/>
                    </a:gs>
                  </a:gsLst>
                </a:gradFill>
                <a:latin typeface="Segoe UI"/>
              </a:endParaRPr>
            </a:p>
            <a:p>
              <a:pPr marL="342734" lvl="1" defTabSz="932509">
                <a:defRPr/>
              </a:pPr>
              <a:endParaRPr lang="en-US" sz="1599" dirty="0">
                <a:gradFill>
                  <a:gsLst>
                    <a:gs pos="0">
                      <a:srgbClr val="505050"/>
                    </a:gs>
                    <a:gs pos="100000">
                      <a:srgbClr val="505050"/>
                    </a:gs>
                  </a:gsLst>
                </a:gradFill>
                <a:latin typeface="Segoe UI"/>
              </a:endParaRPr>
            </a:p>
            <a:p>
              <a:pPr marL="342734" lvl="1" defTabSz="932509">
                <a:defRPr/>
              </a:pPr>
              <a:endParaRPr lang="en-US" sz="1599"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882" y="6523670"/>
            <a:ext cx="12434711" cy="8383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https://azure.microsoft.com/en-us/tools/</a:t>
            </a:r>
          </a:p>
          <a:p>
            <a:r>
              <a:rPr lang="en-US" sz="2400" dirty="0"/>
              <a:t>https://github.com/azure/azure-rest-api-specs </a:t>
            </a:r>
            <a:endParaRPr lang="en-US" sz="2448" dirty="0">
              <a:solidFill>
                <a:schemeClr val="bg1"/>
              </a:solidFill>
            </a:endParaRPr>
          </a:p>
        </p:txBody>
      </p:sp>
      <p:pic>
        <p:nvPicPr>
          <p:cNvPr id="3" name="Picture 2"/>
          <p:cNvPicPr>
            <a:picLocks noChangeAspect="1"/>
          </p:cNvPicPr>
          <p:nvPr/>
        </p:nvPicPr>
        <p:blipFill>
          <a:blip r:embed="rId3"/>
          <a:stretch>
            <a:fillRect/>
          </a:stretch>
        </p:blipFill>
        <p:spPr>
          <a:xfrm>
            <a:off x="503238" y="1058863"/>
            <a:ext cx="6096000" cy="33528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255837" y="2853968"/>
            <a:ext cx="6019800" cy="26311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stretch>
            <a:fillRect/>
          </a:stretch>
        </p:blipFill>
        <p:spPr>
          <a:xfrm>
            <a:off x="4770437" y="4792663"/>
            <a:ext cx="6576871" cy="1483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stretch>
            <a:fillRect/>
          </a:stretch>
        </p:blipFill>
        <p:spPr>
          <a:xfrm>
            <a:off x="5837237" y="1713117"/>
            <a:ext cx="6086475" cy="1438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Speech Bubble: Rectangle 10"/>
          <p:cNvSpPr/>
          <p:nvPr/>
        </p:nvSpPr>
        <p:spPr bwMode="auto">
          <a:xfrm>
            <a:off x="7944572" y="831848"/>
            <a:ext cx="2057400" cy="762000"/>
          </a:xfrm>
          <a:prstGeom prst="wedgeRectCallout">
            <a:avLst>
              <a:gd name="adj1" fmla="val -69051"/>
              <a:gd name="adj2" fmla="val 885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editor</a:t>
            </a:r>
          </a:p>
        </p:txBody>
      </p:sp>
      <p:sp>
        <p:nvSpPr>
          <p:cNvPr id="12" name="Speech Bubble: Rectangle 11"/>
          <p:cNvSpPr/>
          <p:nvPr/>
        </p:nvSpPr>
        <p:spPr bwMode="auto">
          <a:xfrm>
            <a:off x="8042274" y="3809074"/>
            <a:ext cx="2057400" cy="762000"/>
          </a:xfrm>
          <a:prstGeom prst="wedgeRectCallout">
            <a:avLst>
              <a:gd name="adj1" fmla="val -91273"/>
              <a:gd name="adj2" fmla="val -42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CLI</a:t>
            </a:r>
          </a:p>
        </p:txBody>
      </p:sp>
      <p:sp>
        <p:nvSpPr>
          <p:cNvPr id="13" name="Speech Bubble: Rectangle 12"/>
          <p:cNvSpPr/>
          <p:nvPr/>
        </p:nvSpPr>
        <p:spPr bwMode="auto">
          <a:xfrm>
            <a:off x="10485437" y="5485140"/>
            <a:ext cx="1678766" cy="718674"/>
          </a:xfrm>
          <a:prstGeom prst="wedgeRectCallout">
            <a:avLst>
              <a:gd name="adj1" fmla="val -104975"/>
              <a:gd name="adj2" fmla="val 675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storage viewer</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75481" y="1212851"/>
            <a:ext cx="11885514" cy="5480822"/>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PowerShell</a:t>
            </a:r>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 Specific Tools and Links</a:t>
            </a:r>
          </a:p>
        </p:txBody>
      </p:sp>
      <p:sp>
        <p:nvSpPr>
          <p:cNvPr id="5" name="Text Placeholder 4"/>
          <p:cNvSpPr>
            <a:spLocks noGrp="1"/>
          </p:cNvSpPr>
          <p:nvPr>
            <p:ph type="body" sz="quarter" idx="10"/>
          </p:nvPr>
        </p:nvSpPr>
        <p:spPr>
          <a:xfrm>
            <a:off x="274638" y="1212850"/>
            <a:ext cx="11887200" cy="4739759"/>
          </a:xfrm>
        </p:spPr>
        <p:txBody>
          <a:bodyPr/>
          <a:lstStyle/>
          <a:p>
            <a:r>
              <a:rPr lang="en-US" dirty="0"/>
              <a:t>Install the Microsoft School Data Sync Toolkit</a:t>
            </a:r>
          </a:p>
          <a:p>
            <a:pPr lvl="1"/>
            <a:r>
              <a:rPr lang="en-US" dirty="0"/>
              <a:t>https://support.office.com/en-us/article/Install-the-School-Data-Sync-Toolkit-8e27426c-8c46-416e-b0df-c29b5f3f62e1?ui=en-US&amp;rs=en-US&amp;ad=US</a:t>
            </a:r>
          </a:p>
          <a:p>
            <a:endParaRPr lang="en-US" dirty="0"/>
          </a:p>
          <a:p>
            <a:r>
              <a:rPr lang="en-US" dirty="0"/>
              <a:t>http://aka.ms/classroomsetup</a:t>
            </a:r>
          </a:p>
          <a:p>
            <a:r>
              <a:rPr lang="en-US" dirty="0"/>
              <a:t>http://sds.microsoft.com/</a:t>
            </a:r>
          </a:p>
          <a:p>
            <a:r>
              <a:rPr lang="en-US" dirty="0"/>
              <a:t>http://aka.ms/sdsdeployment</a:t>
            </a:r>
          </a:p>
          <a:p>
            <a:endParaRPr lang="en-US" dirty="0"/>
          </a:p>
        </p:txBody>
      </p:sp>
    </p:spTree>
    <p:extLst>
      <p:ext uri="{BB962C8B-B14F-4D97-AF65-F5344CB8AC3E}">
        <p14:creationId xmlns:p14="http://schemas.microsoft.com/office/powerpoint/2010/main" val="2062032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1"/>
            <a:ext cx="11987685" cy="917444"/>
          </a:xfrm>
        </p:spPr>
        <p:txBody>
          <a:bodyPr/>
          <a:lstStyle/>
          <a:p>
            <a:r>
              <a:rPr lang="en-US" spc="-160"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423744" y="1120185"/>
            <a:ext cx="9691159" cy="5599553"/>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1006954" y="1213174"/>
            <a:ext cx="9286550" cy="550034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 red accent">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374C3F9A-52DF-4488-9625-FC4AE9EF9F1E}"/>
    </a:ext>
  </a:extLst>
</a:theme>
</file>

<file path=ppt/theme/theme2.xml><?xml version="1.0" encoding="utf-8"?>
<a:theme xmlns:a="http://schemas.openxmlformats.org/drawingml/2006/main" name="COLOR TEMPLATE">
  <a:themeElements>
    <a:clrScheme name="BT - Dark blue / red accent">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C5884F92-0372-40FE-A41F-52E1C148CA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Brand_template_16-9_Edu_DARK_BLUE_2016_1</Template>
  <TotalTime>229</TotalTime>
  <Words>1006</Words>
  <Application>Microsoft Office PowerPoint</Application>
  <PresentationFormat>Custom</PresentationFormat>
  <Paragraphs>161</Paragraphs>
  <Slides>15</Slides>
  <Notes>8</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Consolas</vt:lpstr>
      <vt:lpstr>Segoe UI</vt:lpstr>
      <vt:lpstr>Segoe UI Light</vt:lpstr>
      <vt:lpstr>Wingdings</vt:lpstr>
      <vt:lpstr>WHITE TEMPLATE</vt:lpstr>
      <vt:lpstr>COLOR TEMPLATE</vt:lpstr>
      <vt:lpstr>Developer Environment Setup</vt:lpstr>
      <vt:lpstr>Agenda</vt:lpstr>
      <vt:lpstr>Developer Environment Options</vt:lpstr>
      <vt:lpstr>A Suite of Azure Developer Tools and SDKs</vt:lpstr>
      <vt:lpstr>Tools and SDKs</vt:lpstr>
      <vt:lpstr>Azure Tools  </vt:lpstr>
      <vt:lpstr>EDU Specific Tools and Links</vt:lpstr>
      <vt:lpstr>Node Dev Center – azure.com/node </vt:lpstr>
      <vt:lpstr>azure.github.io</vt:lpstr>
      <vt:lpstr>PowerPoint Presentation</vt:lpstr>
      <vt:lpstr>Office 365 Code Samples</vt:lpstr>
      <vt:lpstr>Developer Accounts</vt:lpstr>
      <vt:lpstr>Hands On Lab</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Israel Vega Jr.</dc:creator>
  <cp:keywords/>
  <dc:description>Template: Maryfj_x000d_
Formatting: _x000d_
Audience Type:</dc:description>
  <cp:lastModifiedBy>Israel Vega Jr.</cp:lastModifiedBy>
  <cp:revision>8</cp:revision>
  <dcterms:created xsi:type="dcterms:W3CDTF">2017-05-19T04:39:59Z</dcterms:created>
  <dcterms:modified xsi:type="dcterms:W3CDTF">2017-06-01T02:08:36Z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